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9900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5A361B7-BF92-B63D-1FB5-6FBBCE7A48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E731CC1-72F5-8975-C2E1-377040CF093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CEC02432-A0B6-5A3F-8076-4BA92A555165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F63C739E-9804-DA47-D9A4-BA5A38F9A3E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5E865A1B-8912-2B18-0094-1E0A40EFF9A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DE704E89-3050-7008-EF36-980E7F0C14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421C41-634A-4B86-884B-F66EF14C6AE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70C122D-2497-63F3-15F6-55735114F4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AB5D64-2EA4-47CC-BD66-926FC37CA20C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AC978F12-3FED-9FE6-B6C6-3D472429E60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799A404-B840-04A9-1B3F-62D2679A47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1A32E00-0D64-1339-5A2D-F373CD6652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949D05-47F7-467A-A44A-66F9A79A79CF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68DBE6FA-E8DC-8F14-1681-49FAE4CCFD4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3D095C17-A2F8-312B-ED9F-8577BFDEB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899159D-B056-E43C-643E-CA9FA13FED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B3DF7B-EAB0-45CB-A3E2-4CCE6A3966F5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7F7E8386-804D-EC94-1BBE-F084FC9E1AE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69BA17A-C8A5-3636-0C95-8466139763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2B168A1-34B1-D842-2A6C-5223AA600E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9CE06E-DAE4-44EF-A972-DDE5E7F6D811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374B17A3-86F7-3D76-0C78-3C8A1FEAFBE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C6149417-F953-A791-9FE5-A856EC6E2E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DCF7407-B854-1465-C9C8-1FACD15200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662C15-4929-476C-BE47-8655B490F3D2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74F0B2A7-DD36-F03D-4143-7E560E18C36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5983B21-7123-680E-B8EB-89212F3116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A19B6AA-1588-5595-CC22-D3CAEEF646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3DB16E-1671-47CF-B6C4-14DEFA7EC345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4068ED8A-4810-E19D-F9C0-E8CCC789439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8481D1A-96D4-60EF-A82C-1D322E4F54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44FD896-F1CC-1318-CD52-BDC9ED7CE4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9D423C-FDE8-49CD-9744-BC9DA8DE5676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C6CE6D09-8D60-6EC8-9039-251ECAB8B18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17969EF0-20DA-8A85-DAAA-B15DC080B8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D67D016-E656-D37C-4A3C-CE71C93CBD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BFF8CB-D7FB-4BDA-8FD4-8B61894CCFA5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EC7366D5-E245-9245-7E15-5418BBDF4A7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C281C367-69C1-A4ED-FFA3-EDE5AB9DE0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099A953-8D93-EDBD-EAA7-EE18FBBF3A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D9CF09-3F42-47C6-B8F1-68FAB4E98AD9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03859AD2-391C-9463-963B-7A6BE37CBA6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1C2933C-F543-88FD-22F8-7AED27B934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C37CE-850F-EE17-3BB1-309A54309C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3E95D6-FDC1-9D60-A1B8-518FCC16ED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43029-CC2D-DC87-2573-C652D5B02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269977-B3A5-F5BE-7C7B-79EA3C12B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9BBA3-4E57-63DB-8CF5-661659D2F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A42E8-A337-48DB-A5FF-E82098E3DC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5265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39AB9-1537-5128-3E5F-5E1E5DF6C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509FCD-EF49-2AB5-511A-8D4C3A682E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D30F8-BF3E-F052-AC28-BBACA6982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81FB1-CCC1-55EC-B625-A97A47FE9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4ED84F-8A16-2BEE-5297-76698626F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0E9CE-D54C-4F53-8007-86631BC68E6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8172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CEB2D7-1DA0-AFB4-1F86-7141491146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19F4F1-85A8-A0F1-B559-9AAF2243D4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274A4-EE25-3A64-6F11-4EF506047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8FB6D-C101-FFD9-A2B0-190C4A6A3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366FC-A1AF-5BA4-6A0B-15DA5153C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56D3F-EECC-4982-B8DE-C8A3AF1FE53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0443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FC259-69CC-6C9D-3777-E3639F4AE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C0110-75C9-B881-389E-6D62E4F82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E3C42-2158-33B1-F83D-0BF62B4DA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E397E-3BAE-4BA2-C411-F1E8D687E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C796A-115A-7835-9D8B-519751C16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39F6F-E36F-4B96-B4B2-F258002CE55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0638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BF8E8-7BD3-2E5E-8F45-78DFABFAF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3D8D4C-8183-C055-1CCF-3696C7660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85143-95FE-CF29-9013-B97138DF1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2B0B6-A1FF-97A1-47AC-85852E870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C7555-F98E-5961-73D1-710587A94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6ABB1-5679-41AB-978F-4BF4282EF35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4206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901F1-E2F3-AD3E-F0A6-687ECB01A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897D2-B319-068C-6CC0-419260BC4A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6954BE-8FBD-8AAF-20E2-F2AE2FF3F1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C732F-56E5-2762-1A9A-F2BC67400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69D57-8E61-2ADA-E23F-E00A4D61C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562C76-F840-671A-ECFF-3A4F2C1FF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757A3-1DE1-4AF0-BD2A-EEDDAC3D6D2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8433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151EC-D261-D3F9-D111-84F0F9443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B1200A-30B3-EA0D-0963-B00085631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C20E96-F9D2-2AD8-4516-ADEE2C69D7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C81188-7D62-777A-3CDE-15FF745562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CE18D7-747A-5472-6CDF-F0DE07A49A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5C0A3A-9147-66BA-3DCE-B1770661F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50FC57-4802-8DDD-0261-9D19989F0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21BB4F-5D32-FA01-56E5-6B9962244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9007B0-05D7-4AD2-9690-F1C67C77780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765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B0464-FAA3-1B35-FED7-5E929A4E8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F59D2C-7761-FA95-16D1-D7DFA5561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94639F-3F8E-8493-160F-F6824FB5B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49937B-BC25-390F-AA6C-94DAAD3C2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B61C9-A947-4E3B-82D7-34A69239DB5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357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9C9E83-CA32-A0D2-BBCE-5CC5D3E14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0EB407-8750-CA75-7FBF-69112D39C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125774-990F-97F6-3649-D6C4CEA87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45885-098C-47A8-A4A0-5D1C367BEBE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683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E80DC-9CAF-0E9B-BD64-46584C480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1CF33-47DD-337B-C598-397FCBE49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B1D8F2-CD0D-3F68-2E39-809F4F19E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300BA6-E750-9FA5-EC4F-61F73007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6DAB85-59ED-6A34-98A9-F63352AAE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6F5133-6543-5AFC-59EB-B815153F9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69911-5B86-499C-8E36-82693720B9E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4630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672FC-978C-E235-8885-207BAEDBF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7DB9CC-A514-4422-858C-AFC5B072FE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84BC3F-CA40-C159-C747-82A9FD403E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6CCB0A-0D7C-5C22-F297-C64AFB684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9E8D9A-8ECB-BA85-739C-1A7102A34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C91945-5147-A937-F2DA-C55138034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5167D-F1F2-41C5-95F4-37B7B4571BB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6630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78F9FC5-A00F-82F0-936D-EDA9B1D146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C15410B-EC77-C88E-31F6-59E23FAB8F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40C2E99-5501-0C99-7F80-D4934FCAE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5128B18-E68B-2C1E-C711-F0ED778FFDE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3E75BCC-754A-D887-FCDF-429E28AB3D3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BD451DA-1491-4C26-89F8-0551655B6DE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7A52948-BB2B-66B4-82A3-61726223144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 sz="4400"/>
              <a:t>Chemical Ideas 3.5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17E4342-E7CE-02D5-B07F-A8B24836EC4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GB" altLang="en-US" sz="3200"/>
              <a:t>Geometric Isomerism</a:t>
            </a:r>
          </a:p>
          <a:p>
            <a:r>
              <a:rPr lang="en-GB" altLang="en-US" sz="3200"/>
              <a:t>(different geometries)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DDBFD55-F2FF-1EEC-0513-EF0A2098C9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Types of isomerism</a:t>
            </a:r>
          </a:p>
        </p:txBody>
      </p:sp>
      <p:grpSp>
        <p:nvGrpSpPr>
          <p:cNvPr id="3079" name="Group 7">
            <a:extLst>
              <a:ext uri="{FF2B5EF4-FFF2-40B4-BE49-F238E27FC236}">
                <a16:creationId xmlns:a16="http://schemas.microsoft.com/office/drawing/2014/main" id="{E7460CCD-1180-7610-9BFF-9122DB310E09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133600"/>
            <a:ext cx="8075613" cy="3048000"/>
            <a:chOff x="720" y="1617"/>
            <a:chExt cx="13680" cy="5760"/>
          </a:xfrm>
        </p:grpSpPr>
        <p:sp>
          <p:nvSpPr>
            <p:cNvPr id="3080" name="Text Box 8">
              <a:extLst>
                <a:ext uri="{FF2B5EF4-FFF2-40B4-BE49-F238E27FC236}">
                  <a16:creationId xmlns:a16="http://schemas.microsoft.com/office/drawing/2014/main" id="{ECF64A6B-0176-4AE6-BF40-C51EA79CF3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00" y="1617"/>
              <a:ext cx="3420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 altLang="en-US">
                  <a:latin typeface="Tahoma" panose="020B0604030504040204" pitchFamily="34" charset="0"/>
                </a:rPr>
                <a:t>Isomerism</a:t>
              </a:r>
            </a:p>
          </p:txBody>
        </p:sp>
        <p:sp>
          <p:nvSpPr>
            <p:cNvPr id="3081" name="Text Box 9">
              <a:extLst>
                <a:ext uri="{FF2B5EF4-FFF2-40B4-BE49-F238E27FC236}">
                  <a16:creationId xmlns:a16="http://schemas.microsoft.com/office/drawing/2014/main" id="{A78DA2DE-7CF0-DDA9-2B88-813E1A4A59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3597"/>
              <a:ext cx="432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 altLang="en-US">
                  <a:solidFill>
                    <a:srgbClr val="008000"/>
                  </a:solidFill>
                  <a:latin typeface="Tahoma" panose="020B0604030504040204" pitchFamily="34" charset="0"/>
                </a:rPr>
                <a:t>Structural isomerism</a:t>
              </a:r>
              <a:endParaRPr lang="en-GB" altLang="en-US">
                <a:latin typeface="Tahoma" panose="020B0604030504040204" pitchFamily="34" charset="0"/>
              </a:endParaRPr>
            </a:p>
          </p:txBody>
        </p:sp>
        <p:sp>
          <p:nvSpPr>
            <p:cNvPr id="3082" name="Text Box 10">
              <a:extLst>
                <a:ext uri="{FF2B5EF4-FFF2-40B4-BE49-F238E27FC236}">
                  <a16:creationId xmlns:a16="http://schemas.microsoft.com/office/drawing/2014/main" id="{E31F9575-C3D8-76CA-5221-AA3AF37E15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0" y="3597"/>
              <a:ext cx="432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 altLang="en-US">
                  <a:solidFill>
                    <a:schemeClr val="accent2"/>
                  </a:solidFill>
                  <a:latin typeface="Tahoma" panose="020B0604030504040204" pitchFamily="34" charset="0"/>
                </a:rPr>
                <a:t>Stereoisomerism</a:t>
              </a:r>
              <a:endParaRPr lang="en-GB" altLang="en-US">
                <a:latin typeface="Tahoma" panose="020B0604030504040204" pitchFamily="34" charset="0"/>
              </a:endParaRPr>
            </a:p>
          </p:txBody>
        </p:sp>
        <p:sp>
          <p:nvSpPr>
            <p:cNvPr id="3083" name="Text Box 11">
              <a:extLst>
                <a:ext uri="{FF2B5EF4-FFF2-40B4-BE49-F238E27FC236}">
                  <a16:creationId xmlns:a16="http://schemas.microsoft.com/office/drawing/2014/main" id="{A221A5D7-C01B-69A2-DFF8-600095D521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5937"/>
              <a:ext cx="432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 altLang="en-US">
                  <a:solidFill>
                    <a:srgbClr val="990099"/>
                  </a:solidFill>
                  <a:latin typeface="Tahoma" panose="020B0604030504040204" pitchFamily="34" charset="0"/>
                </a:rPr>
                <a:t>Geometric isomerism</a:t>
              </a:r>
              <a:endParaRPr lang="en-GB" altLang="en-US">
                <a:latin typeface="Tahoma" panose="020B0604030504040204" pitchFamily="34" charset="0"/>
              </a:endParaRPr>
            </a:p>
          </p:txBody>
        </p:sp>
        <p:sp>
          <p:nvSpPr>
            <p:cNvPr id="3084" name="Text Box 12">
              <a:extLst>
                <a:ext uri="{FF2B5EF4-FFF2-40B4-BE49-F238E27FC236}">
                  <a16:creationId xmlns:a16="http://schemas.microsoft.com/office/drawing/2014/main" id="{728DEDC3-45D0-3122-7076-365D9D8367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0" y="5937"/>
              <a:ext cx="432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 altLang="en-US">
                  <a:latin typeface="Tahoma" panose="020B0604030504040204" pitchFamily="34" charset="0"/>
                </a:rPr>
                <a:t>Optical isomerism</a:t>
              </a:r>
            </a:p>
          </p:txBody>
        </p:sp>
        <p:grpSp>
          <p:nvGrpSpPr>
            <p:cNvPr id="3085" name="Group 13">
              <a:extLst>
                <a:ext uri="{FF2B5EF4-FFF2-40B4-BE49-F238E27FC236}">
                  <a16:creationId xmlns:a16="http://schemas.microsoft.com/office/drawing/2014/main" id="{D0EBFE6E-9773-2316-D2F1-178B2E089A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00" y="2697"/>
              <a:ext cx="6840" cy="900"/>
              <a:chOff x="2700" y="2697"/>
              <a:chExt cx="6840" cy="900"/>
            </a:xfrm>
          </p:grpSpPr>
          <p:sp>
            <p:nvSpPr>
              <p:cNvPr id="3086" name="Line 14">
                <a:extLst>
                  <a:ext uri="{FF2B5EF4-FFF2-40B4-BE49-F238E27FC236}">
                    <a16:creationId xmlns:a16="http://schemas.microsoft.com/office/drawing/2014/main" id="{7D2367B9-901B-6B61-593B-BAE3849373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00" y="3237"/>
                <a:ext cx="68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7" name="Line 15">
                <a:extLst>
                  <a:ext uri="{FF2B5EF4-FFF2-40B4-BE49-F238E27FC236}">
                    <a16:creationId xmlns:a16="http://schemas.microsoft.com/office/drawing/2014/main" id="{0739948F-4DBB-B605-EFE3-BC94579ACA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300" y="2697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8" name="Line 16">
                <a:extLst>
                  <a:ext uri="{FF2B5EF4-FFF2-40B4-BE49-F238E27FC236}">
                    <a16:creationId xmlns:a16="http://schemas.microsoft.com/office/drawing/2014/main" id="{7B679B2D-5FD6-FE80-5FF1-8A0B93D711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00" y="3237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9" name="Line 17">
                <a:extLst>
                  <a:ext uri="{FF2B5EF4-FFF2-40B4-BE49-F238E27FC236}">
                    <a16:creationId xmlns:a16="http://schemas.microsoft.com/office/drawing/2014/main" id="{D887FF92-DD13-9EA0-F9BF-C170772EB1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540" y="3237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090" name="Group 18">
              <a:extLst>
                <a:ext uri="{FF2B5EF4-FFF2-40B4-BE49-F238E27FC236}">
                  <a16:creationId xmlns:a16="http://schemas.microsoft.com/office/drawing/2014/main" id="{32EB53CF-7220-1331-51B9-D752D1632D2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300" y="5037"/>
              <a:ext cx="6480" cy="900"/>
              <a:chOff x="6300" y="5037"/>
              <a:chExt cx="6480" cy="900"/>
            </a:xfrm>
          </p:grpSpPr>
          <p:sp>
            <p:nvSpPr>
              <p:cNvPr id="3091" name="Line 19">
                <a:extLst>
                  <a:ext uri="{FF2B5EF4-FFF2-40B4-BE49-F238E27FC236}">
                    <a16:creationId xmlns:a16="http://schemas.microsoft.com/office/drawing/2014/main" id="{83EB0C7C-06D8-DD38-E459-01CEE93A3F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300" y="5577"/>
                <a:ext cx="64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2" name="Line 20">
                <a:extLst>
                  <a:ext uri="{FF2B5EF4-FFF2-40B4-BE49-F238E27FC236}">
                    <a16:creationId xmlns:a16="http://schemas.microsoft.com/office/drawing/2014/main" id="{CAD3055B-8CBC-F1FC-75E7-215ED3DA76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300" y="5577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3" name="Line 21">
                <a:extLst>
                  <a:ext uri="{FF2B5EF4-FFF2-40B4-BE49-F238E27FC236}">
                    <a16:creationId xmlns:a16="http://schemas.microsoft.com/office/drawing/2014/main" id="{ECA59B82-E622-09D5-A619-7105E75BFA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780" y="5577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4" name="Line 22">
                <a:extLst>
                  <a:ext uri="{FF2B5EF4-FFF2-40B4-BE49-F238E27FC236}">
                    <a16:creationId xmlns:a16="http://schemas.microsoft.com/office/drawing/2014/main" id="{04893615-686A-3475-4920-2100A93271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540" y="5037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FF3971F-175F-4B34-7F71-83C1F353D1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Build these models</a:t>
            </a:r>
          </a:p>
        </p:txBody>
      </p:sp>
      <p:pic>
        <p:nvPicPr>
          <p:cNvPr id="5125" name="Picture 5">
            <a:extLst>
              <a:ext uri="{FF2B5EF4-FFF2-40B4-BE49-F238E27FC236}">
                <a16:creationId xmlns:a16="http://schemas.microsoft.com/office/drawing/2014/main" id="{91C7EEAF-A38B-4FF5-A389-B3EC415B1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114800"/>
            <a:ext cx="2743200" cy="1497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>
            <a:extLst>
              <a:ext uri="{FF2B5EF4-FFF2-40B4-BE49-F238E27FC236}">
                <a16:creationId xmlns:a16="http://schemas.microsoft.com/office/drawing/2014/main" id="{161C5E38-7847-3EF7-3752-8B18CF9532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276600"/>
            <a:ext cx="2971800" cy="255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>
            <a:extLst>
              <a:ext uri="{FF2B5EF4-FFF2-40B4-BE49-F238E27FC236}">
                <a16:creationId xmlns:a16="http://schemas.microsoft.com/office/drawing/2014/main" id="{37DB3E77-7B41-7889-5EF6-AED6AE8562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28788"/>
            <a:ext cx="2895600" cy="223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>
            <a:extLst>
              <a:ext uri="{FF2B5EF4-FFF2-40B4-BE49-F238E27FC236}">
                <a16:creationId xmlns:a16="http://schemas.microsoft.com/office/drawing/2014/main" id="{51285703-7433-04AF-D08F-600423F469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752600"/>
            <a:ext cx="2514600" cy="141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9" name="Text Box 9">
            <a:extLst>
              <a:ext uri="{FF2B5EF4-FFF2-40B4-BE49-F238E27FC236}">
                <a16:creationId xmlns:a16="http://schemas.microsoft.com/office/drawing/2014/main" id="{A716DB4C-711A-BC70-2636-CC58E6DFF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6388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i="1">
                <a:solidFill>
                  <a:schemeClr val="accent2"/>
                </a:solidFill>
              </a:rPr>
              <a:t>Cis</a:t>
            </a:r>
            <a:r>
              <a:rPr lang="en-GB" altLang="en-US">
                <a:solidFill>
                  <a:schemeClr val="accent2"/>
                </a:solidFill>
              </a:rPr>
              <a:t> but-2-ene</a:t>
            </a:r>
          </a:p>
        </p:txBody>
      </p:sp>
      <p:sp>
        <p:nvSpPr>
          <p:cNvPr id="5130" name="Text Box 10">
            <a:extLst>
              <a:ext uri="{FF2B5EF4-FFF2-40B4-BE49-F238E27FC236}">
                <a16:creationId xmlns:a16="http://schemas.microsoft.com/office/drawing/2014/main" id="{D37768E8-6AD2-7688-CFBE-D54D3498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410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i="1">
                <a:solidFill>
                  <a:srgbClr val="008000"/>
                </a:solidFill>
              </a:rPr>
              <a:t>trans</a:t>
            </a:r>
            <a:r>
              <a:rPr lang="en-GB" altLang="en-US">
                <a:solidFill>
                  <a:srgbClr val="008000"/>
                </a:solidFill>
              </a:rPr>
              <a:t> but-2-ene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 autoUpdateAnimBg="0"/>
      <p:bldP spid="513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9E66035-F58B-3336-87B5-08696A9ED2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/>
              <a:t>Two isomers are not interchangeable.</a:t>
            </a:r>
            <a:endParaRPr lang="en-GB" alt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2BA4C2D-FD7B-15D9-50A8-EF3FE7CA8D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86200" y="1600200"/>
            <a:ext cx="4724400" cy="4648200"/>
          </a:xfrm>
        </p:spPr>
        <p:txBody>
          <a:bodyPr/>
          <a:lstStyle/>
          <a:p>
            <a:r>
              <a:rPr lang="en-GB" altLang="en-US" sz="2800"/>
              <a:t>Carbon 2 &amp; 3 joined by double bond.</a:t>
            </a:r>
          </a:p>
          <a:p>
            <a:r>
              <a:rPr lang="en-GB" altLang="en-US" sz="2800"/>
              <a:t>No free rotation.</a:t>
            </a:r>
          </a:p>
          <a:p>
            <a:r>
              <a:rPr lang="en-GB" altLang="en-US" sz="2800"/>
              <a:t>Bonds would have to be broken and reformed.</a:t>
            </a:r>
          </a:p>
          <a:p>
            <a:r>
              <a:rPr lang="en-GB" altLang="en-US" sz="2800"/>
              <a:t>+270 kJ mol</a:t>
            </a:r>
            <a:r>
              <a:rPr lang="en-GB" altLang="en-US" sz="2800" baseline="30000"/>
              <a:t>-1</a:t>
            </a:r>
            <a:r>
              <a:rPr lang="en-GB" altLang="en-US" sz="2800"/>
              <a:t> energy needed to break this bond.</a:t>
            </a:r>
          </a:p>
          <a:p>
            <a:r>
              <a:rPr lang="en-GB" altLang="en-US" sz="2800"/>
              <a:t>Insufficient energy available at room temperature.</a:t>
            </a:r>
          </a:p>
        </p:txBody>
      </p:sp>
      <p:grpSp>
        <p:nvGrpSpPr>
          <p:cNvPr id="7174" name="Group 6">
            <a:extLst>
              <a:ext uri="{FF2B5EF4-FFF2-40B4-BE49-F238E27FC236}">
                <a16:creationId xmlns:a16="http://schemas.microsoft.com/office/drawing/2014/main" id="{B0FCA563-B306-59E9-2C38-0FD1EC97C08D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1447800"/>
            <a:ext cx="3048000" cy="4692650"/>
            <a:chOff x="480" y="912"/>
            <a:chExt cx="1920" cy="2956"/>
          </a:xfrm>
        </p:grpSpPr>
        <p:pic>
          <p:nvPicPr>
            <p:cNvPr id="7172" name="Picture 4">
              <a:extLst>
                <a:ext uri="{FF2B5EF4-FFF2-40B4-BE49-F238E27FC236}">
                  <a16:creationId xmlns:a16="http://schemas.microsoft.com/office/drawing/2014/main" id="{2E425C3E-EB12-E308-FE9B-BC8BD83E99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912"/>
              <a:ext cx="1824" cy="1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73" name="Picture 5">
              <a:extLst>
                <a:ext uri="{FF2B5EF4-FFF2-40B4-BE49-F238E27FC236}">
                  <a16:creationId xmlns:a16="http://schemas.microsoft.com/office/drawing/2014/main" id="{79BE21AA-AAA4-67C7-B966-966A167BC8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2256"/>
              <a:ext cx="1872" cy="1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F8FA126-9EF0-D68E-97BC-FF7669BF55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i="1"/>
              <a:t>cis...</a:t>
            </a:r>
            <a:endParaRPr lang="en-GB" alt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22BFAA8-540B-434F-B9EA-C49DDE6FAF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0" y="1981200"/>
            <a:ext cx="3886200" cy="4114800"/>
          </a:xfrm>
        </p:spPr>
        <p:txBody>
          <a:bodyPr/>
          <a:lstStyle/>
          <a:p>
            <a:r>
              <a:rPr lang="en-GB" altLang="en-US"/>
              <a:t>Different names needed to identify isomers.</a:t>
            </a:r>
          </a:p>
          <a:p>
            <a:r>
              <a:rPr lang="en-GB" altLang="en-US"/>
              <a:t>Substituent groups on the same side of double bond.</a:t>
            </a:r>
          </a:p>
          <a:p>
            <a:r>
              <a:rPr lang="en-GB" altLang="en-US"/>
              <a:t>Cis but-2-ene</a:t>
            </a:r>
          </a:p>
        </p:txBody>
      </p:sp>
      <p:grpSp>
        <p:nvGrpSpPr>
          <p:cNvPr id="8198" name="Group 6">
            <a:extLst>
              <a:ext uri="{FF2B5EF4-FFF2-40B4-BE49-F238E27FC236}">
                <a16:creationId xmlns:a16="http://schemas.microsoft.com/office/drawing/2014/main" id="{6DE789B4-DFD7-53A5-F9BE-5CF1D1BC3F4B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286000"/>
            <a:ext cx="4114800" cy="2667000"/>
            <a:chOff x="144" y="1248"/>
            <a:chExt cx="2592" cy="1680"/>
          </a:xfrm>
        </p:grpSpPr>
        <p:pic>
          <p:nvPicPr>
            <p:cNvPr id="8196" name="Picture 4">
              <a:extLst>
                <a:ext uri="{FF2B5EF4-FFF2-40B4-BE49-F238E27FC236}">
                  <a16:creationId xmlns:a16="http://schemas.microsoft.com/office/drawing/2014/main" id="{116358C6-E544-6C61-1418-23CB0F852D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1248"/>
              <a:ext cx="2592" cy="1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197" name="Text Box 5">
              <a:extLst>
                <a:ext uri="{FF2B5EF4-FFF2-40B4-BE49-F238E27FC236}">
                  <a16:creationId xmlns:a16="http://schemas.microsoft.com/office/drawing/2014/main" id="{751AB25A-035B-7D5A-7BC0-FAC9AFFA6A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640"/>
              <a:ext cx="14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i="1">
                  <a:solidFill>
                    <a:schemeClr val="accent2"/>
                  </a:solidFill>
                </a:rPr>
                <a:t>Cis</a:t>
              </a:r>
              <a:r>
                <a:rPr lang="en-GB" altLang="en-US">
                  <a:solidFill>
                    <a:schemeClr val="accent2"/>
                  </a:solidFill>
                </a:rPr>
                <a:t> but-2-ene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C07B6F8-DB12-3790-F38D-46FBF55AB6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...and </a:t>
            </a:r>
            <a:r>
              <a:rPr lang="en-GB" altLang="en-US" i="1"/>
              <a:t>trans</a:t>
            </a:r>
            <a:r>
              <a:rPr lang="en-GB" altLang="en-US"/>
              <a:t>.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0F6AF53-C07D-444E-BA02-2BC777FE28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0" y="1981200"/>
            <a:ext cx="3886200" cy="4114800"/>
          </a:xfrm>
        </p:spPr>
        <p:txBody>
          <a:bodyPr/>
          <a:lstStyle/>
          <a:p>
            <a:r>
              <a:rPr lang="en-GB" altLang="en-US"/>
              <a:t>“</a:t>
            </a:r>
            <a:r>
              <a:rPr lang="en-GB" altLang="en-US" i="1"/>
              <a:t>trans</a:t>
            </a:r>
            <a:r>
              <a:rPr lang="en-GB" altLang="en-US"/>
              <a:t>” means other side or cross over e.g. trans Atlantic, transplant, trans…..!</a:t>
            </a:r>
          </a:p>
          <a:p>
            <a:r>
              <a:rPr lang="en-GB" altLang="en-US"/>
              <a:t>Substituents on opposite sides of double bond.</a:t>
            </a:r>
          </a:p>
        </p:txBody>
      </p:sp>
      <p:grpSp>
        <p:nvGrpSpPr>
          <p:cNvPr id="9222" name="Group 6">
            <a:extLst>
              <a:ext uri="{FF2B5EF4-FFF2-40B4-BE49-F238E27FC236}">
                <a16:creationId xmlns:a16="http://schemas.microsoft.com/office/drawing/2014/main" id="{1955DCA0-8976-F050-20A0-035DB803B71A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209800"/>
            <a:ext cx="4191000" cy="2667000"/>
            <a:chOff x="192" y="1392"/>
            <a:chExt cx="2640" cy="1680"/>
          </a:xfrm>
        </p:grpSpPr>
        <p:pic>
          <p:nvPicPr>
            <p:cNvPr id="9220" name="Picture 4">
              <a:extLst>
                <a:ext uri="{FF2B5EF4-FFF2-40B4-BE49-F238E27FC236}">
                  <a16:creationId xmlns:a16="http://schemas.microsoft.com/office/drawing/2014/main" id="{0DF3C838-0843-1622-EB07-9BD18B2470D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1392"/>
              <a:ext cx="2640" cy="1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221" name="Text Box 5">
              <a:extLst>
                <a:ext uri="{FF2B5EF4-FFF2-40B4-BE49-F238E27FC236}">
                  <a16:creationId xmlns:a16="http://schemas.microsoft.com/office/drawing/2014/main" id="{FB1BC6BD-F06C-55BD-8071-EE732E2D00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2784"/>
              <a:ext cx="13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i="1">
                  <a:solidFill>
                    <a:srgbClr val="008000"/>
                  </a:solidFill>
                </a:rPr>
                <a:t>trans</a:t>
              </a:r>
              <a:r>
                <a:rPr lang="en-GB" altLang="en-US">
                  <a:solidFill>
                    <a:srgbClr val="008000"/>
                  </a:solidFill>
                </a:rPr>
                <a:t> but-2-ene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3909545-0A86-4226-D3ED-9BDB28DB45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/>
              <a:t>Different compounds- different properties.</a:t>
            </a:r>
            <a:endParaRPr lang="en-GB" altLang="en-US"/>
          </a:p>
        </p:txBody>
      </p:sp>
      <p:pic>
        <p:nvPicPr>
          <p:cNvPr id="10244" name="Picture 4">
            <a:extLst>
              <a:ext uri="{FF2B5EF4-FFF2-40B4-BE49-F238E27FC236}">
                <a16:creationId xmlns:a16="http://schemas.microsoft.com/office/drawing/2014/main" id="{86A109D3-6F04-8767-F896-4A134BA652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1905000"/>
            <a:ext cx="8688387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>
            <a:extLst>
              <a:ext uri="{FF2B5EF4-FFF2-40B4-BE49-F238E27FC236}">
                <a16:creationId xmlns:a16="http://schemas.microsoft.com/office/drawing/2014/main" id="{5B52D7DF-6BE2-F985-F693-BDAFE8A4E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95400"/>
            <a:ext cx="3881438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0" name="Rectangle 2">
            <a:extLst>
              <a:ext uri="{FF2B5EF4-FFF2-40B4-BE49-F238E27FC236}">
                <a16:creationId xmlns:a16="http://schemas.microsoft.com/office/drawing/2014/main" id="{1E3C1663-F048-441E-4D61-8141A1BF6E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/>
              <a:t>Time to think and apply what we have learned!</a:t>
            </a:r>
            <a:endParaRPr lang="en-GB" alt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C5F0F56-E3EC-81C8-C8C6-AAE84DAB12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0" y="1752600"/>
            <a:ext cx="3886200" cy="4267200"/>
          </a:xfrm>
        </p:spPr>
        <p:txBody>
          <a:bodyPr/>
          <a:lstStyle/>
          <a:p>
            <a:r>
              <a:rPr lang="en-GB" altLang="en-US" sz="2400"/>
              <a:t>How are the structures of nerol and geraniol related?</a:t>
            </a:r>
          </a:p>
          <a:p>
            <a:r>
              <a:rPr lang="en-GB" altLang="en-US" sz="2400"/>
              <a:t>How many moles of H</a:t>
            </a:r>
            <a:r>
              <a:rPr lang="en-GB" altLang="en-US" sz="2400" baseline="-25000"/>
              <a:t>2 </a:t>
            </a:r>
            <a:r>
              <a:rPr lang="en-GB" altLang="en-US" sz="2400"/>
              <a:t>would be needed to saturate one mole of geraniol?</a:t>
            </a:r>
          </a:p>
          <a:p>
            <a:r>
              <a:rPr lang="en-GB" altLang="en-US" sz="2400"/>
              <a:t>How are nerol and geraniol related to citronellol?</a:t>
            </a:r>
          </a:p>
          <a:p>
            <a:r>
              <a:rPr lang="en-GB" altLang="en-US" sz="2400"/>
              <a:t>How are the structures of nerol and geraniol related to linalool?</a:t>
            </a:r>
          </a:p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0C4A7B9A-820C-CAC4-23C9-A9CB77D85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252</Words>
  <Application>Microsoft Office PowerPoint</Application>
  <PresentationFormat>On-screen Show (4:3)</PresentationFormat>
  <Paragraphs>48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Times New Roman</vt:lpstr>
      <vt:lpstr>Tahoma</vt:lpstr>
      <vt:lpstr>Arial</vt:lpstr>
      <vt:lpstr>Default Design</vt:lpstr>
      <vt:lpstr>Chemical Ideas 3.5</vt:lpstr>
      <vt:lpstr>Types of isomerism</vt:lpstr>
      <vt:lpstr>Build these models</vt:lpstr>
      <vt:lpstr>Two isomers are not interchangeable.</vt:lpstr>
      <vt:lpstr>cis...</vt:lpstr>
      <vt:lpstr>...and trans.</vt:lpstr>
      <vt:lpstr>Different compounds- different properties.</vt:lpstr>
      <vt:lpstr>Time to think and apply what we have learned!</vt:lpstr>
      <vt:lpstr>PowerPoint Presentation</vt:lpstr>
    </vt:vector>
  </TitlesOfParts>
  <Company>Small Heath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Geometric isomerism</dc:title>
  <dc:creator>M Tyrrell</dc:creator>
  <cp:lastModifiedBy>Nayan GRIFFITHS</cp:lastModifiedBy>
  <cp:revision>15</cp:revision>
  <dcterms:created xsi:type="dcterms:W3CDTF">2002-03-14T18:54:21Z</dcterms:created>
  <dcterms:modified xsi:type="dcterms:W3CDTF">2023-05-23T21:47:10Z</dcterms:modified>
</cp:coreProperties>
</file>